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9"/>
  </p:notesMasterIdLst>
  <p:sldIdLst>
    <p:sldId id="390" r:id="rId2"/>
    <p:sldId id="540" r:id="rId3"/>
    <p:sldId id="520" r:id="rId4"/>
    <p:sldId id="426" r:id="rId5"/>
    <p:sldId id="522" r:id="rId6"/>
    <p:sldId id="525" r:id="rId7"/>
    <p:sldId id="526" r:id="rId8"/>
    <p:sldId id="527" r:id="rId9"/>
    <p:sldId id="528" r:id="rId10"/>
    <p:sldId id="529" r:id="rId11"/>
    <p:sldId id="530" r:id="rId12"/>
    <p:sldId id="531" r:id="rId13"/>
    <p:sldId id="274" r:id="rId14"/>
    <p:sldId id="532" r:id="rId15"/>
    <p:sldId id="521" r:id="rId16"/>
    <p:sldId id="432" r:id="rId17"/>
    <p:sldId id="535" r:id="rId18"/>
    <p:sldId id="543" r:id="rId19"/>
    <p:sldId id="546" r:id="rId20"/>
    <p:sldId id="388" r:id="rId21"/>
    <p:sldId id="486" r:id="rId22"/>
    <p:sldId id="487" r:id="rId23"/>
    <p:sldId id="511" r:id="rId24"/>
    <p:sldId id="512" r:id="rId25"/>
    <p:sldId id="544" r:id="rId26"/>
    <p:sldId id="545" r:id="rId27"/>
    <p:sldId id="513" r:id="rId28"/>
    <p:sldId id="514" r:id="rId29"/>
    <p:sldId id="515" r:id="rId30"/>
    <p:sldId id="516" r:id="rId31"/>
    <p:sldId id="541" r:id="rId32"/>
    <p:sldId id="542" r:id="rId33"/>
    <p:sldId id="517" r:id="rId34"/>
    <p:sldId id="518" r:id="rId35"/>
    <p:sldId id="404" r:id="rId36"/>
    <p:sldId id="536" r:id="rId37"/>
    <p:sldId id="277" r:id="rId38"/>
  </p:sldIdLst>
  <p:sldSz cx="12192000" cy="6858000"/>
  <p:notesSz cx="6858000" cy="9144000"/>
  <p:embeddedFontLst>
    <p:embeddedFont>
      <p:font typeface="Andika" panose="02000000000000000000" pitchFamily="2" charset="0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C185A7-39BD-4AF1-AF21-42449BF59EF5}" v="2" dt="2026-06-04T12:23:16.0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3898" autoAdjust="0"/>
  </p:normalViewPr>
  <p:slideViewPr>
    <p:cSldViewPr snapToGrid="0">
      <p:cViewPr varScale="1">
        <p:scale>
          <a:sx n="84" d="100"/>
          <a:sy n="84" d="100"/>
        </p:scale>
        <p:origin x="108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27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tableStyles" Target="tableStyles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redo custSel addSld delSld modSld sldOrd">
      <pc:chgData name="Glen Jones" userId="e846aaca-4b24-4b13-b0d0-f2308e16b284" providerId="ADAL" clId="{ED47ACC3-9597-4D89-A1DC-43CF280EF274}" dt="2026-06-04T12:23:16.059" v="4382"/>
      <pc:docMkLst>
        <pc:docMk/>
      </pc:docMkLst>
      <pc:sldChg chg="modSp mod ord modAnim">
        <pc:chgData name="Glen Jones" userId="e846aaca-4b24-4b13-b0d0-f2308e16b284" providerId="ADAL" clId="{ED47ACC3-9597-4D89-A1DC-43CF280EF274}" dt="2026-06-04T12:23:16.059" v="4382"/>
        <pc:sldMkLst>
          <pc:docMk/>
          <pc:sldMk cId="2761761787" sldId="426"/>
        </pc:sldMkLst>
      </pc:sldChg>
      <pc:sldChg chg="modSp add mod">
        <pc:chgData name="Glen Jones" userId="e846aaca-4b24-4b13-b0d0-f2308e16b284" providerId="ADAL" clId="{ED47ACC3-9597-4D89-A1DC-43CF280EF274}" dt="2026-05-07T08:56:18.337" v="4380" actId="115"/>
        <pc:sldMkLst>
          <pc:docMk/>
          <pc:sldMk cId="2457389311" sldId="546"/>
        </pc:sldMkLst>
        <pc:spChg chg="mod">
          <ac:chgData name="Glen Jones" userId="e846aaca-4b24-4b13-b0d0-f2308e16b284" providerId="ADAL" clId="{ED47ACC3-9597-4D89-A1DC-43CF280EF274}" dt="2026-05-07T08:56:18.337" v="4380" actId="115"/>
          <ac:spMkLst>
            <pc:docMk/>
            <pc:sldMk cId="2457389311" sldId="546"/>
            <ac:spMk id="41" creationId="{77E87D30-B3D7-848E-67A8-C864380ACBB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04/06/2026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40458-D351-8E34-65E1-987FE774A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9CE5CB-757D-9E01-CF17-1F2A255CE4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438E15-22A3-F1E6-B432-3A9EE1C380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E39EDF-0C57-761D-FAE9-B794F49F65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44321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We’re going to add in a proviso to the double the consonant rule  (don’t double w, x, or y). 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b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4D610-5C72-91E2-971C-FD571569DE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FB050B-E18A-0A1F-ABB6-085A9CBA10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4A57E3-6AFC-6C2E-F3C8-EC1D874B6A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7963FA-C6FA-7CED-4D2B-7F69604AB2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5385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59880-BF24-8B6F-8D88-C79DDCF84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EC5CEB-6609-74FC-6C99-9C8DDD823C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19A8BB-2764-73BA-A78D-426627060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AE5B97-9324-47E8-583B-18B1822D4B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55393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B50CB-40DF-C305-D351-ACA2787A4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8F19B8-F32B-0D17-92A3-82502C0058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CBA88A-DE90-1BAA-34F2-75C8CBD1FD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8E12EF-4AE0-C139-CC8A-2A3C369270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03323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CB500A-45CA-B2FB-AB68-D9C2BD744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C445DA-EDF6-C7DA-B634-BAF04657A1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421E48-59F8-6FD0-30DE-93B3EA9488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CF4309-9B3B-9258-526A-3A47D065C3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32297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silent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1991387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Double the Consonant (some exceptions)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9DA7FF-7CDF-31A5-230F-43572B3893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0DA1091-D52C-4DEC-38F9-449D49A65F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DEF0D-56DA-0569-14F9-9207319B4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F409111-2223-63AE-BA35-A21CC6DEBB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F49D411-1F3D-D345-7593-B9F180CB3C19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4234AB-872E-4520-0337-CAD26703F19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F4E8D36-ADFA-5B45-28A4-86F7045E47F0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4502E9D-8BF6-C045-99BA-A4974C4B6F5F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525162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821A2-5D53-733D-5992-BBA1DCBFF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FBF9A22D-5861-784B-E97B-0D751A1F17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37A8E-15DE-37BC-C95C-13BEEC2682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422125F-13A5-CC07-1E49-8B6AE742DC24}"/>
              </a:ext>
            </a:extLst>
          </p:cNvPr>
          <p:cNvSpPr txBox="1">
            <a:spLocks/>
          </p:cNvSpPr>
          <p:nvPr/>
        </p:nvSpPr>
        <p:spPr>
          <a:xfrm>
            <a:off x="2184400" y="172733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suffixes start with a vowel?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FC1C98-8759-E9B6-57AA-1746EC2B14BE}"/>
              </a:ext>
            </a:extLst>
          </p:cNvPr>
          <p:cNvSpPr txBox="1">
            <a:spLocks/>
          </p:cNvSpPr>
          <p:nvPr/>
        </p:nvSpPr>
        <p:spPr>
          <a:xfrm>
            <a:off x="1505526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B220DA-BD67-917C-2C7C-C1C7D0CAA0C7}"/>
              </a:ext>
            </a:extLst>
          </p:cNvPr>
          <p:cNvSpPr txBox="1">
            <a:spLocks/>
          </p:cNvSpPr>
          <p:nvPr/>
        </p:nvSpPr>
        <p:spPr>
          <a:xfrm>
            <a:off x="3231341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57F4F4E-203E-4DAF-604A-523D235F955A}"/>
              </a:ext>
            </a:extLst>
          </p:cNvPr>
          <p:cNvSpPr txBox="1">
            <a:spLocks/>
          </p:cNvSpPr>
          <p:nvPr/>
        </p:nvSpPr>
        <p:spPr>
          <a:xfrm>
            <a:off x="4957156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13CAD2A-6748-9EC6-82D5-5D10746F5F02}"/>
              </a:ext>
            </a:extLst>
          </p:cNvPr>
          <p:cNvSpPr txBox="1">
            <a:spLocks/>
          </p:cNvSpPr>
          <p:nvPr/>
        </p:nvSpPr>
        <p:spPr>
          <a:xfrm>
            <a:off x="6682971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A74F21C-E86E-F9F4-167D-34EB45BB7768}"/>
              </a:ext>
            </a:extLst>
          </p:cNvPr>
          <p:cNvSpPr txBox="1">
            <a:spLocks/>
          </p:cNvSpPr>
          <p:nvPr/>
        </p:nvSpPr>
        <p:spPr>
          <a:xfrm>
            <a:off x="10134601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ABBADA-6A0B-14EC-0D31-456D3DD16060}"/>
              </a:ext>
            </a:extLst>
          </p:cNvPr>
          <p:cNvSpPr txBox="1">
            <a:spLocks/>
          </p:cNvSpPr>
          <p:nvPr/>
        </p:nvSpPr>
        <p:spPr>
          <a:xfrm>
            <a:off x="4790751" y="2656063"/>
            <a:ext cx="3062327" cy="65293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starts with a Vowel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72F70D3-AD9A-A8AB-C640-29A6406D8BB7}"/>
              </a:ext>
            </a:extLst>
          </p:cNvPr>
          <p:cNvSpPr txBox="1">
            <a:spLocks/>
          </p:cNvSpPr>
          <p:nvPr/>
        </p:nvSpPr>
        <p:spPr>
          <a:xfrm>
            <a:off x="983076" y="355475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08D824F-FCA1-4C9B-6576-D783E3989F0C}"/>
              </a:ext>
            </a:extLst>
          </p:cNvPr>
          <p:cNvSpPr txBox="1">
            <a:spLocks/>
          </p:cNvSpPr>
          <p:nvPr/>
        </p:nvSpPr>
        <p:spPr>
          <a:xfrm>
            <a:off x="983076" y="42893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7A1F547-A0AF-D789-006F-97A9ED1DAA95}"/>
              </a:ext>
            </a:extLst>
          </p:cNvPr>
          <p:cNvSpPr txBox="1">
            <a:spLocks/>
          </p:cNvSpPr>
          <p:nvPr/>
        </p:nvSpPr>
        <p:spPr>
          <a:xfrm>
            <a:off x="2615334" y="42893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ing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124172F-FE86-FA07-519A-8AD7E3939A6E}"/>
              </a:ext>
            </a:extLst>
          </p:cNvPr>
          <p:cNvSpPr txBox="1">
            <a:spLocks/>
          </p:cNvSpPr>
          <p:nvPr/>
        </p:nvSpPr>
        <p:spPr>
          <a:xfrm>
            <a:off x="983076" y="57584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ness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6892F90-E6AA-3E72-F5A1-DDD7C405530F}"/>
              </a:ext>
            </a:extLst>
          </p:cNvPr>
          <p:cNvSpPr txBox="1">
            <a:spLocks/>
          </p:cNvSpPr>
          <p:nvPr/>
        </p:nvSpPr>
        <p:spPr>
          <a:xfrm>
            <a:off x="983076" y="50238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F38BDF3-F0E2-EBC4-D4FF-6076E0DF1609}"/>
              </a:ext>
            </a:extLst>
          </p:cNvPr>
          <p:cNvSpPr txBox="1">
            <a:spLocks/>
          </p:cNvSpPr>
          <p:nvPr/>
        </p:nvSpPr>
        <p:spPr>
          <a:xfrm>
            <a:off x="2615334" y="355475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343FB3C-6E80-5111-4C66-9CFCD1478A66}"/>
              </a:ext>
            </a:extLst>
          </p:cNvPr>
          <p:cNvSpPr txBox="1">
            <a:spLocks/>
          </p:cNvSpPr>
          <p:nvPr/>
        </p:nvSpPr>
        <p:spPr>
          <a:xfrm>
            <a:off x="2615334" y="50238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AD6CEA6-76A1-834C-D200-9221242E5F2B}"/>
              </a:ext>
            </a:extLst>
          </p:cNvPr>
          <p:cNvSpPr txBox="1">
            <a:spLocks/>
          </p:cNvSpPr>
          <p:nvPr/>
        </p:nvSpPr>
        <p:spPr>
          <a:xfrm>
            <a:off x="2615334" y="57584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51AEBE2-9A00-214F-5E24-8E38F81FF93B}"/>
              </a:ext>
            </a:extLst>
          </p:cNvPr>
          <p:cNvSpPr txBox="1">
            <a:spLocks/>
          </p:cNvSpPr>
          <p:nvPr/>
        </p:nvSpPr>
        <p:spPr>
          <a:xfrm>
            <a:off x="8122911" y="2656063"/>
            <a:ext cx="3062327" cy="65293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does NOT start with a Vowel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BEE1E34-BDC4-DA5C-4E08-6760141F90CC}"/>
              </a:ext>
            </a:extLst>
          </p:cNvPr>
          <p:cNvCxnSpPr>
            <a:cxnSpLocks/>
          </p:cNvCxnSpPr>
          <p:nvPr/>
        </p:nvCxnSpPr>
        <p:spPr>
          <a:xfrm>
            <a:off x="7989074" y="3501217"/>
            <a:ext cx="0" cy="2991785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>
            <a:extLst>
              <a:ext uri="{FF2B5EF4-FFF2-40B4-BE49-F238E27FC236}">
                <a16:creationId xmlns:a16="http://schemas.microsoft.com/office/drawing/2014/main" id="{B8ADBBB1-5D6A-415F-CD31-C596F6E18C04}"/>
              </a:ext>
            </a:extLst>
          </p:cNvPr>
          <p:cNvSpPr txBox="1">
            <a:spLocks/>
          </p:cNvSpPr>
          <p:nvPr/>
        </p:nvSpPr>
        <p:spPr>
          <a:xfrm>
            <a:off x="8408786" y="569227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5905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L 0.24921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8307 -0.0071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0.66406 -0.12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 3.33333E-6 L 0.38099 -0.0069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1.11111E-6 L 0.6655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33333E-6 L 0.53385 -0.0069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96296E-6 L 0.24856 0.109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2.96296E-6 L 0.53164 -0.0150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33273-6AD9-103C-3A28-4A8C60A84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BCB2AF81-4497-A879-52FD-BA779B4086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579C5-4F0C-7F0E-C8AA-0331C6722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377C75A-53E9-F5C9-D6D9-40240CD757E4}"/>
              </a:ext>
            </a:extLst>
          </p:cNvPr>
          <p:cNvSpPr txBox="1">
            <a:spLocks/>
          </p:cNvSpPr>
          <p:nvPr/>
        </p:nvSpPr>
        <p:spPr>
          <a:xfrm>
            <a:off x="2353581" y="39216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There are a few exceptions to this rule.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E12144A-E2C2-B21A-F55F-1D6B755183A4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don’t we follow the double consonant rule?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E5F2BEAA-491B-D8DF-594F-DD4857672F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BB5FCDE-CA19-0993-8DA2-C200D785B143}"/>
              </a:ext>
            </a:extLst>
          </p:cNvPr>
          <p:cNvSpPr txBox="1">
            <a:spLocks/>
          </p:cNvSpPr>
          <p:nvPr/>
        </p:nvSpPr>
        <p:spPr>
          <a:xfrm>
            <a:off x="1837280" y="13719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283FB5-A1E6-42C2-8847-E0083A55734C}"/>
              </a:ext>
            </a:extLst>
          </p:cNvPr>
          <p:cNvSpPr txBox="1">
            <a:spLocks/>
          </p:cNvSpPr>
          <p:nvPr/>
        </p:nvSpPr>
        <p:spPr>
          <a:xfrm>
            <a:off x="4394397" y="13719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FFCB459-9FCB-BB18-FDE2-82334DBE1047}"/>
              </a:ext>
            </a:extLst>
          </p:cNvPr>
          <p:cNvSpPr/>
          <p:nvPr/>
        </p:nvSpPr>
        <p:spPr>
          <a:xfrm>
            <a:off x="3900256" y="15124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921C0AA-20BB-1E8E-810B-DFFBA18E4275}"/>
              </a:ext>
            </a:extLst>
          </p:cNvPr>
          <p:cNvSpPr/>
          <p:nvPr/>
        </p:nvSpPr>
        <p:spPr>
          <a:xfrm>
            <a:off x="6576251" y="151242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388EB1A-F37B-4497-5E81-10426FDE7C3B}"/>
              </a:ext>
            </a:extLst>
          </p:cNvPr>
          <p:cNvSpPr txBox="1">
            <a:spLocks/>
          </p:cNvSpPr>
          <p:nvPr/>
        </p:nvSpPr>
        <p:spPr>
          <a:xfrm>
            <a:off x="2356377" y="4361708"/>
            <a:ext cx="7820403" cy="109681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Have you ever seen a double xx in an English word?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A0FAF09-E44C-1DE5-5F49-F48979CD1F54}"/>
              </a:ext>
            </a:extLst>
          </p:cNvPr>
          <p:cNvSpPr txBox="1">
            <a:spLocks/>
          </p:cNvSpPr>
          <p:nvPr/>
        </p:nvSpPr>
        <p:spPr>
          <a:xfrm>
            <a:off x="7980781" y="135237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mixing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6B4915B-1F20-2491-5C23-E3EC48AEDA9C}"/>
              </a:ext>
            </a:extLst>
          </p:cNvPr>
          <p:cNvSpPr txBox="1">
            <a:spLocks/>
          </p:cNvSpPr>
          <p:nvPr/>
        </p:nvSpPr>
        <p:spPr>
          <a:xfrm>
            <a:off x="2353581" y="3392391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 it be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</a:t>
            </a:r>
            <a:r>
              <a:rPr lang="en-GB" sz="2800" b="1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xx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76E97A5-9854-E0F8-099F-DE4F8DF436D7}"/>
              </a:ext>
            </a:extLst>
          </p:cNvPr>
          <p:cNvSpPr txBox="1">
            <a:spLocks/>
          </p:cNvSpPr>
          <p:nvPr/>
        </p:nvSpPr>
        <p:spPr>
          <a:xfrm>
            <a:off x="2356377" y="5758036"/>
            <a:ext cx="7820403" cy="776786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never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double w, x or y in English!</a:t>
            </a:r>
          </a:p>
        </p:txBody>
      </p:sp>
    </p:spTree>
    <p:extLst>
      <p:ext uri="{BB962C8B-B14F-4D97-AF65-F5344CB8AC3E}">
        <p14:creationId xmlns:p14="http://schemas.microsoft.com/office/powerpoint/2010/main" val="814515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5" grpId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96854-E211-58DD-4CE5-CD47AC018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939FCBCA-02F5-7184-F7AA-0CA18113F4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070DA8-0666-A18B-0442-AC8D4FEC8F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36B6212-F76A-5697-53F0-0B460EB7CFBE}"/>
              </a:ext>
            </a:extLst>
          </p:cNvPr>
          <p:cNvSpPr txBox="1">
            <a:spLocks/>
          </p:cNvSpPr>
          <p:nvPr/>
        </p:nvSpPr>
        <p:spPr>
          <a:xfrm>
            <a:off x="2184400" y="69696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There are a few exceptions to this rule.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5A0E113-9948-E670-A15F-C38FC31AAE1B}"/>
              </a:ext>
            </a:extLst>
          </p:cNvPr>
          <p:cNvSpPr txBox="1">
            <a:spLocks/>
          </p:cNvSpPr>
          <p:nvPr/>
        </p:nvSpPr>
        <p:spPr>
          <a:xfrm>
            <a:off x="2184400" y="27278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don’t we follow the double consonant rule?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A6AAF39A-0CE5-8A57-FA86-E7013E5867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DEB9572-B174-1DF4-7B20-217A09867A64}"/>
              </a:ext>
            </a:extLst>
          </p:cNvPr>
          <p:cNvSpPr txBox="1">
            <a:spLocks/>
          </p:cNvSpPr>
          <p:nvPr/>
        </p:nvSpPr>
        <p:spPr>
          <a:xfrm>
            <a:off x="2184399" y="1681882"/>
            <a:ext cx="173348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visit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ADB71B-DB9D-EE74-A2E7-09B120F13E23}"/>
              </a:ext>
            </a:extLst>
          </p:cNvPr>
          <p:cNvSpPr txBox="1">
            <a:spLocks/>
          </p:cNvSpPr>
          <p:nvPr/>
        </p:nvSpPr>
        <p:spPr>
          <a:xfrm>
            <a:off x="4648200" y="1676790"/>
            <a:ext cx="1557016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3E3712AC-BB4B-9769-E07E-5DC7F064B7CC}"/>
              </a:ext>
            </a:extLst>
          </p:cNvPr>
          <p:cNvSpPr/>
          <p:nvPr/>
        </p:nvSpPr>
        <p:spPr>
          <a:xfrm>
            <a:off x="4119737" y="18172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1E0B5B8-5785-D004-B5D9-1FB4F9A94CD9}"/>
              </a:ext>
            </a:extLst>
          </p:cNvPr>
          <p:cNvSpPr/>
          <p:nvPr/>
        </p:nvSpPr>
        <p:spPr>
          <a:xfrm>
            <a:off x="6407070" y="181722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84F6A5D-9C81-FF83-5083-0631377FF9E7}"/>
              </a:ext>
            </a:extLst>
          </p:cNvPr>
          <p:cNvSpPr txBox="1">
            <a:spLocks/>
          </p:cNvSpPr>
          <p:nvPr/>
        </p:nvSpPr>
        <p:spPr>
          <a:xfrm>
            <a:off x="2187196" y="4666508"/>
            <a:ext cx="7820403" cy="109681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longer words, we only double the consonant if the 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last syllable is stressed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3875642-76D2-38F8-259A-221CE37763E9}"/>
              </a:ext>
            </a:extLst>
          </p:cNvPr>
          <p:cNvSpPr txBox="1">
            <a:spLocks/>
          </p:cNvSpPr>
          <p:nvPr/>
        </p:nvSpPr>
        <p:spPr>
          <a:xfrm>
            <a:off x="7811600" y="165717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visiting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367C761-71C4-66C1-1E37-148CBE528470}"/>
              </a:ext>
            </a:extLst>
          </p:cNvPr>
          <p:cNvSpPr txBox="1">
            <a:spLocks/>
          </p:cNvSpPr>
          <p:nvPr/>
        </p:nvSpPr>
        <p:spPr>
          <a:xfrm>
            <a:off x="2184400" y="3697191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 it be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visi</a:t>
            </a:r>
            <a:r>
              <a:rPr lang="en-GB" sz="2800" b="1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tt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759333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</a:t>
            </a:r>
            <a:r>
              <a:rPr lang="en-GB" sz="1800" b="1" u="sng" dirty="0">
                <a:solidFill>
                  <a:schemeClr val="bg1"/>
                </a:solidFill>
                <a:ea typeface="Andika"/>
                <a:cs typeface="Andika"/>
              </a:rPr>
              <a:t>last syllable stressed</a:t>
            </a:r>
            <a:r>
              <a:rPr lang="en-GB" sz="1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73893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429A4F-CC61-EE54-A790-B97B107BC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94EA4286-B975-C889-6B6E-DAD8431716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5034AD-E1B7-4A73-03C9-10094B884F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98240D2-32D2-9E91-5A25-C24C94025A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B593141-3FFD-75E9-C6C3-408BE9F52129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0279861-C22E-38FB-6359-CCB0DD8084FE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298D9D0-9028-92B0-3872-4301D0D239C6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AC6C5-0FCB-97A9-4387-EF42F25BB5E2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242435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174171"/>
            <a:ext cx="11301820" cy="120593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sz="52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400" dirty="0">
                <a:solidFill>
                  <a:schemeClr val="bg1"/>
                </a:solidFill>
              </a:rPr>
              <a:t>Click on the words to reveal the answers.</a:t>
            </a:r>
            <a:r>
              <a:rPr lang="en-GB" sz="4400" dirty="0">
                <a:solidFill>
                  <a:schemeClr val="bg1"/>
                </a:solidFill>
              </a:rPr>
              <a:t> 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667943" y="1552129"/>
            <a:ext cx="3457231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Last syllable stressed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(double)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8702995" y="1552129"/>
            <a:ext cx="3264726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Last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syllable stressed (don’t double)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85195" y="292342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open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85195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visit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328009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interrupt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85195" y="52007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target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85195" y="445132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begin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328009" y="287865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permit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328009" y="440766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forget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328009" y="52007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submit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4427621" y="2446633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8414084" y="2435600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528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804E-17 -1.48148E-6 L 0.5957 0.081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14" y="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306 -0.1157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58" y="-5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0.75742 -0.0252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65" y="-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2.96296E-6 L 0.75977 -0.026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77" y="-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3.7037E-6 L 0.76029 -0.0287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27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4.44444E-6 L 0.25351 0.0025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69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2.22222E-6 L 0.25794 0.0062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1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2.96296E-6 L 0.25469 0.0101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34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occur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occurring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</a:rPr>
              <a:t>Occur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a CVC ending word and the suffix begins with a vowel, so we double the consonant.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9BEA7F4-174F-6742-A4ED-B39D638600B1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occur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A8C8D3-0242-01AC-DCF7-34BA35246B90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AEC06C8-310D-F49D-53F8-99FF273B10DB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F738264-7473-D31B-BA88-24AAC324C314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occurring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5C218E49-242D-D84B-FFDA-CED74EF90535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624272" y="14041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5E8D6F-FA96-B28F-CB47-31DB6655B5F7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4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transfer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transfered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FF3F42F-1865-02A7-882C-18E6B616A3C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transfer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F3CD9F-EB32-1FC9-9384-FC0E8E1E4780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CF92F5-80D3-26BD-F531-BB6C8268C0B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AE10F6F-D8B5-047B-C346-DC8F46CD5BD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transferred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80C155C8-DB53-ECB1-08CE-506E5BFBF4E5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36835" y="117370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1D4A523-CC85-BF4A-92B0-57115AD003CC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Transfer is a CVC ending word and the suffix begins with a vowel, so we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226F87-2C74-0ABE-77D8-6762FCA853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3A5FAB1-8407-FCC1-5207-F859E2E53F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CD5C88A-8746-0899-1632-3F98E419469A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55C9ED-8FB1-F1FD-77A0-B686D100D3A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DBF074A-A9FC-5A16-AFC4-0F7738FFF90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open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C7E1C74-301A-FC7D-E22B-A33705E53DA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A753CB7-6261-897C-C8F7-44FDECE528A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C26C6E3-25F2-ED1A-C031-7F0BCB082D9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openned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4C8D4F7-D625-39C6-531B-9B9B6F1790B8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83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DA1F95-74CE-7211-3C5B-325AA152C0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950FE31-09A4-4E3A-8C9C-099922D606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A77B61D-2F20-535F-CBB9-BC740FDD6D3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B89537-628F-C6D8-1947-7B9A72967DF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6250AB4-4F82-2CA6-AF69-1A47A0549EE8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open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A965B2B-E5C8-C0FB-7852-FC19875A063A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0CAFE4D-98D1-7A77-F84F-584912D293C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584D6D5-E64B-1994-D216-00EEACAA1F04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opened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35BD5849-C8CF-0012-38D9-414B97A2E731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A4B0A9-81AC-B603-B9E8-0C9594E404B2}"/>
              </a:ext>
            </a:extLst>
          </p:cNvPr>
          <p:cNvSpPr txBox="1"/>
          <p:nvPr/>
        </p:nvSpPr>
        <p:spPr>
          <a:xfrm>
            <a:off x="666020" y="130853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7DCCF749-0647-C2BE-805C-5D1DB7BAC2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6DDF3DA-6266-AB34-59C6-09A252856DB7}"/>
              </a:ext>
            </a:extLst>
          </p:cNvPr>
          <p:cNvSpPr txBox="1"/>
          <p:nvPr/>
        </p:nvSpPr>
        <p:spPr>
          <a:xfrm>
            <a:off x="391252" y="4129977"/>
            <a:ext cx="113545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</a:rPr>
              <a:t>Open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a CVC ending word and the suffix begins with a vowel, but the stress is on the first vowel (o).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we do NOT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226008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control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controlling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EA5A6A-87CA-E3D9-B386-02F7466A247E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</a:rPr>
              <a:t>Control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a CVC ending word and the suffix begins with a vowel, so we double the consonant.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30AA082-865B-2D47-D1B9-7EEA4279D5CE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control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596E8D5-8615-8C7E-D9B5-85870ACD0DA4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E8C8D60-7F2C-2F21-4561-6DE23B93E65A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E9B398-BBB1-7E8E-C7E1-D699F50CF5F1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controlling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D6D58177-6058-C5DB-B770-03D89853C3EF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428145" y="158144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CC6EFF-24A9-2350-B4C0-93C4A64CF185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4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submit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submited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0A324B-81A9-4E26-8347-13B2170FFF1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submit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CD0123-AB76-E14D-5FD2-7EC338EED261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9C31FF3-0DE9-BBBC-C207-1ABD0E67C5D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2EE8F2-A891-C552-4555-F39D204E591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submitted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0C24DB6-BCF4-B264-1981-89C338E60B1C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583055" y="108865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</a:rPr>
              <a:t>Submit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a CVC ending word and the suffix begins with a vowel, so we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snow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snowwed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747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0A324B-81A9-4E26-8347-13B2170FFF1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snow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CD0123-AB76-E14D-5FD2-7EC338EED261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9C31FF3-0DE9-BBBC-C207-1ABD0E67C5D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2EE8F2-A891-C552-4555-F39D204E591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snowed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0C24DB6-BCF4-B264-1981-89C338E60B1C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476250" y="116299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</a:rPr>
              <a:t>Snow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a CVC ending word, but it ends in an “w” and we don’t get “ww” in words. </a:t>
            </a:r>
          </a:p>
        </p:txBody>
      </p:sp>
    </p:spTree>
    <p:extLst>
      <p:ext uri="{BB962C8B-B14F-4D97-AF65-F5344CB8AC3E}">
        <p14:creationId xmlns:p14="http://schemas.microsoft.com/office/powerpoint/2010/main" val="368135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forget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forgettin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36D90-F1CA-DD92-31D6-B9823A000894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</a:rPr>
              <a:t>Forget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a CVC ending word and the suffix begins with a vowel, so we double the consonant.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371A47F-D70E-760D-9333-7468D76E00F9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forget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4E838B9-AF4F-4961-4C19-36758CD4319D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E74A531-7E62-504C-17EF-9F2E6B685998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5FE992C-CA38-2B11-AE84-E63001987B2A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forgetting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AE785850-C750-1428-7A5A-EC356C73DE4E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342900" y="147710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4569CD-F7FD-20F7-A6D1-66824DD8C1FC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4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09053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openning</a:t>
            </a:r>
            <a:r>
              <a:rPr lang="en-GB" sz="3400" dirty="0">
                <a:solidFill>
                  <a:schemeClr val="bg1"/>
                </a:solidFill>
              </a:rPr>
              <a:t> of the door was </a:t>
            </a:r>
            <a:r>
              <a:rPr lang="en-GB" sz="3400" dirty="0" err="1">
                <a:solidFill>
                  <a:schemeClr val="bg1"/>
                </a:solidFill>
              </a:rPr>
              <a:t>controled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carefuly</a:t>
            </a:r>
            <a:r>
              <a:rPr lang="en-GB" sz="3400" dirty="0">
                <a:solidFill>
                  <a:schemeClr val="bg1"/>
                </a:solidFill>
              </a:rPr>
              <a:t> because it was </a:t>
            </a:r>
            <a:r>
              <a:rPr lang="en-GB" sz="3400" dirty="0" err="1">
                <a:solidFill>
                  <a:schemeClr val="bg1"/>
                </a:solidFill>
              </a:rPr>
              <a:t>snowwing</a:t>
            </a:r>
            <a:r>
              <a:rPr lang="en-GB" sz="3400" dirty="0">
                <a:solidFill>
                  <a:schemeClr val="bg1"/>
                </a:solidFill>
              </a:rPr>
              <a:t> outside.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opening</a:t>
            </a:r>
            <a:r>
              <a:rPr lang="en-GB" sz="3400" dirty="0">
                <a:solidFill>
                  <a:schemeClr val="bg1"/>
                </a:solidFill>
              </a:rPr>
              <a:t> of the door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controlled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carefully</a:t>
            </a:r>
            <a:r>
              <a:rPr lang="en-GB" sz="3400" dirty="0">
                <a:solidFill>
                  <a:schemeClr val="bg1"/>
                </a:solidFill>
              </a:rPr>
              <a:t> because it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snowing</a:t>
            </a:r>
            <a:r>
              <a:rPr lang="en-GB" sz="3400" dirty="0">
                <a:solidFill>
                  <a:schemeClr val="bg1"/>
                </a:solidFill>
              </a:rPr>
              <a:t> outside.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61585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opening of the door was controlled carefully because it was snowing outside.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3CC3C-297B-6CDC-3EEC-705C30B5AF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EC8960D-8153-7307-7D7A-A92222A205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AE3E8B7-F321-3B83-1A29-C6A239CC1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9F5E9F8-C71D-D3C0-2CDD-C46F44AB5E4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57CF5F0D-0BCD-08E6-11B2-620B4FFFAE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37FB489-1B76-71DD-9878-63B04618A5DF}"/>
              </a:ext>
            </a:extLst>
          </p:cNvPr>
          <p:cNvSpPr txBox="1"/>
          <p:nvPr/>
        </p:nvSpPr>
        <p:spPr>
          <a:xfrm>
            <a:off x="332509" y="209053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coach was </a:t>
            </a:r>
            <a:r>
              <a:rPr lang="en-GB" sz="3400" dirty="0" err="1">
                <a:solidFill>
                  <a:schemeClr val="bg1"/>
                </a:solidFill>
              </a:rPr>
              <a:t>targetting</a:t>
            </a:r>
            <a:r>
              <a:rPr lang="en-GB" sz="3400" dirty="0">
                <a:solidFill>
                  <a:schemeClr val="bg1"/>
                </a:solidFill>
              </a:rPr>
              <a:t> a new </a:t>
            </a:r>
            <a:r>
              <a:rPr lang="en-GB" sz="3400" dirty="0" err="1">
                <a:solidFill>
                  <a:schemeClr val="bg1"/>
                </a:solidFill>
              </a:rPr>
              <a:t>strategie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when the match was </a:t>
            </a:r>
            <a:r>
              <a:rPr lang="en-GB" sz="3400" dirty="0" err="1">
                <a:solidFill>
                  <a:schemeClr val="bg1"/>
                </a:solidFill>
              </a:rPr>
              <a:t>happenning</a:t>
            </a:r>
            <a:r>
              <a:rPr lang="en-GB" sz="3400" dirty="0">
                <a:solidFill>
                  <a:schemeClr val="bg1"/>
                </a:solidFill>
              </a:rPr>
              <a:t> in heavy rain.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340AEA-2315-4CE9-FAA7-73B29D794166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coach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targeting</a:t>
            </a:r>
            <a:r>
              <a:rPr lang="en-GB" sz="3400" dirty="0">
                <a:solidFill>
                  <a:schemeClr val="bg1"/>
                </a:solidFill>
              </a:rPr>
              <a:t> a new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strategy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when the match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happening</a:t>
            </a:r>
            <a:r>
              <a:rPr lang="en-GB" sz="3400" dirty="0">
                <a:solidFill>
                  <a:schemeClr val="bg1"/>
                </a:solidFill>
              </a:rPr>
              <a:t> in heavy rain.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D13A4C-199E-5749-7F8A-05A63886FD64}"/>
              </a:ext>
            </a:extLst>
          </p:cNvPr>
          <p:cNvSpPr txBox="1"/>
          <p:nvPr/>
        </p:nvSpPr>
        <p:spPr>
          <a:xfrm>
            <a:off x="332509" y="361585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coach was targeting a new strategy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when the match was happening in heavy rain.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F616D7-99F6-3343-1E37-D9BD5C498F9D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ED449AF-65B7-CDBA-A8A1-181C3AC8E249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316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731CEF-08E7-F0CB-AF2C-BF04D42699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5792" y="1660124"/>
            <a:ext cx="7459640" cy="4657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occurring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transferred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controlled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beginning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forgetting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submitting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permitted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interrupted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opening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targeting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happening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snowing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rebuilding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build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47326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13407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36427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13407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84102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8206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64215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(not x, y or w)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34168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84102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302974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1296</Words>
  <Application>Microsoft Office PowerPoint</Application>
  <PresentationFormat>Widescreen</PresentationFormat>
  <Paragraphs>300</Paragraphs>
  <Slides>37</Slides>
  <Notes>18</Notes>
  <HiddenSlides>0</HiddenSlides>
  <MMClips>7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Double the Consonant (some exceptions)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64</cp:revision>
  <dcterms:created xsi:type="dcterms:W3CDTF">2022-05-31T09:42:07Z</dcterms:created>
  <dcterms:modified xsi:type="dcterms:W3CDTF">2026-06-04T12:23:21Z</dcterms:modified>
</cp:coreProperties>
</file>